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6A55-9C43-4CE6-A218-3FB9E3BCB208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07A9-453C-4D10-8C47-D506796B2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8255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entury Gothic" pitchFamily="34" charset="0"/>
              </a:rPr>
              <a:t>Democracy</a:t>
            </a:r>
            <a:endParaRPr lang="en-US" sz="4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  <a:solidFill>
            <a:schemeClr val="tx1">
              <a:lumMod val="50000"/>
              <a:lumOff val="50000"/>
            </a:schemeClr>
          </a:solidFill>
          <a:ln w="98425" cmpd="dbl">
            <a:solidFill>
              <a:srgbClr val="0000FF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United States government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DEMOCRACY!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Democracy means the rule of the people.  In a democracy, everyone’s vote counts.  There is no king or queen completely in charge of our country and its decisions.  Everyone in a democracy has a say in what should happen!</a:t>
            </a:r>
            <a:endParaRPr lang="en-US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124200"/>
            <a:ext cx="125446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125446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 of 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715000" cy="6896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0" y="16764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entury Gothic" pitchFamily="34" charset="0"/>
              </a:rPr>
              <a:t>This paper is our country’s 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itchFamily="34" charset="0"/>
              </a:rPr>
              <a:t>CONSTITUTION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867400" y="3429000"/>
            <a:ext cx="3048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Constitution of the U.S.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906963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b="1" dirty="0" smtClean="0">
                <a:solidFill>
                  <a:srgbClr val="CC0000"/>
                </a:solidFill>
                <a:latin typeface="Century Gothic" pitchFamily="34" charset="0"/>
              </a:rPr>
              <a:t>The Constitution has 4 basic parts</a:t>
            </a:r>
            <a:r>
              <a:rPr lang="en-US" sz="4600" b="1" dirty="0" smtClean="0">
                <a:latin typeface="Century Gothic" pitchFamily="34" charset="0"/>
              </a:rPr>
              <a:t>:</a:t>
            </a:r>
          </a:p>
          <a:p>
            <a:pPr>
              <a:buNone/>
            </a:pPr>
            <a:endParaRPr lang="en-US" b="1" u="sng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Century Gothic" pitchFamily="34" charset="0"/>
              </a:rPr>
              <a:t>Part 1</a:t>
            </a: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Allows government to make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LAWS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endParaRPr lang="en-US" sz="5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Century Gothic" pitchFamily="34" charset="0"/>
              </a:rPr>
              <a:t>Part 2</a:t>
            </a: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Gives the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PRESIDENT </a:t>
            </a:r>
            <a:r>
              <a:rPr lang="en-US" b="1" dirty="0" smtClean="0">
                <a:latin typeface="Century Gothic" pitchFamily="34" charset="0"/>
              </a:rPr>
              <a:t>the power to make decisions</a:t>
            </a:r>
          </a:p>
          <a:p>
            <a:pPr>
              <a:buNone/>
            </a:pP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endParaRPr lang="en-US" sz="1100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Century Gothic" pitchFamily="34" charset="0"/>
              </a:rPr>
              <a:t>Part 3</a:t>
            </a:r>
            <a:endParaRPr lang="en-US" b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Sets up a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SUPREME COURT</a:t>
            </a:r>
          </a:p>
          <a:p>
            <a:pPr>
              <a:buNone/>
            </a:pPr>
            <a:endParaRPr lang="en-US" b="1" dirty="0" smtClean="0">
              <a:solidFill>
                <a:srgbClr val="0000FF"/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b="1" u="sng" dirty="0" smtClean="0">
                <a:latin typeface="Century Gothic" pitchFamily="34" charset="0"/>
              </a:rPr>
              <a:t>Part 4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Talks about the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STATES </a:t>
            </a:r>
            <a:r>
              <a:rPr lang="en-US" b="1" dirty="0" smtClean="0">
                <a:latin typeface="Century Gothic" pitchFamily="34" charset="0"/>
              </a:rPr>
              <a:t>and making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CHANGES </a:t>
            </a:r>
            <a:r>
              <a:rPr lang="en-US" b="1" dirty="0" smtClean="0">
                <a:latin typeface="Century Gothic" pitchFamily="34" charset="0"/>
              </a:rPr>
              <a:t>to the</a:t>
            </a:r>
          </a:p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constitution. </a:t>
            </a:r>
            <a:r>
              <a:rPr lang="en-US" b="1" u="sng" dirty="0" smtClean="0">
                <a:latin typeface="Century Gothic" pitchFamily="34" charset="0"/>
              </a:rPr>
              <a:t/>
            </a:r>
            <a:br>
              <a:rPr lang="en-US" b="1" u="sng" dirty="0" smtClean="0">
                <a:latin typeface="Century Gothic" pitchFamily="34" charset="0"/>
              </a:rPr>
            </a:br>
            <a:endParaRPr lang="en-US" b="1" u="sng" dirty="0" smtClean="0"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48655">
            <a:off x="7385960" y="5205735"/>
            <a:ext cx="114723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pic of constit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371600"/>
            <a:ext cx="1676400" cy="202285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077200" y="228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152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152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24000" y="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" y="228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82000" y="6172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6324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7800" y="6096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38600" y="6324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19400" y="6019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6324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8200" y="6019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610600" y="1600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458200" y="3352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10600" y="4800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0" y="1447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0" y="3429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0" y="571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U.S.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 w="53975">
            <a:solidFill>
              <a:srgbClr val="0000FF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latin typeface="Century Gothic" pitchFamily="34" charset="0"/>
              </a:rPr>
              <a:t>	</a:t>
            </a:r>
            <a:r>
              <a:rPr lang="en-US" sz="3000" dirty="0" smtClean="0">
                <a:latin typeface="Century Gothic" pitchFamily="34" charset="0"/>
              </a:rPr>
              <a:t>Since it was created about two hundred years ago, over one hundred countries around the world have used it as a model for their own.</a:t>
            </a:r>
            <a:r>
              <a:rPr lang="en-US" sz="6000" dirty="0" smtClean="0">
                <a:latin typeface="Century Gothic" pitchFamily="34" charset="0"/>
              </a:rPr>
              <a:t/>
            </a:r>
            <a:br>
              <a:rPr lang="en-US" sz="6000" dirty="0" smtClean="0">
                <a:latin typeface="Century Gothic" pitchFamily="34" charset="0"/>
              </a:rPr>
            </a:br>
            <a:r>
              <a:rPr lang="en-US" sz="6000" dirty="0" smtClean="0">
                <a:latin typeface="Century Gothic" pitchFamily="34" charset="0"/>
              </a:rPr>
              <a:t/>
            </a:r>
            <a:br>
              <a:rPr lang="en-US" sz="6000" dirty="0" smtClean="0">
                <a:latin typeface="Century Gothic" pitchFamily="34" charset="0"/>
              </a:rPr>
            </a:br>
            <a:endParaRPr lang="en-US" dirty="0"/>
          </a:p>
        </p:txBody>
      </p:sp>
      <p:pic>
        <p:nvPicPr>
          <p:cNvPr id="4" name="Picture 3" descr="pic of constit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581400"/>
            <a:ext cx="1981200" cy="239064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52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3581400"/>
            <a:ext cx="670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3505200"/>
            <a:ext cx="7239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Gothic" pitchFamily="34" charset="0"/>
              </a:rPr>
              <a:t>More about our Constitution…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bg1"/>
          </a:solidFill>
          <a:ln w="412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C0000"/>
                </a:solidFill>
                <a:latin typeface="Century Gothic" pitchFamily="34" charset="0"/>
              </a:rPr>
              <a:t>On September 17, 1787</a:t>
            </a:r>
            <a:r>
              <a:rPr lang="en-US" dirty="0" smtClean="0">
                <a:latin typeface="Century Gothic" pitchFamily="34" charset="0"/>
              </a:rPr>
              <a:t>, the constitution was signed in Philadelphia, Pennsylvania. </a:t>
            </a:r>
          </a:p>
          <a:p>
            <a:pPr algn="ctr"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   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39 people signed the constitution!  </a:t>
            </a:r>
          </a:p>
          <a:p>
            <a:pPr algn="ctr">
              <a:buNone/>
            </a:pPr>
            <a:endParaRPr lang="en-US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entury Gothic" pitchFamily="34" charset="0"/>
              </a:rPr>
              <a:t>Here are some names you might recognize: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1. Benjamin Franklin 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2. George Washington</a:t>
            </a:r>
          </a:p>
          <a:p>
            <a:pPr algn="ctr">
              <a:buNone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3. James Madison </a:t>
            </a:r>
            <a:endParaRPr lang="en-US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1487">
            <a:off x="7391400" y="2743200"/>
            <a:ext cx="112237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2543">
            <a:off x="7251972" y="4546006"/>
            <a:ext cx="1413743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66401">
            <a:off x="838200" y="4572000"/>
            <a:ext cx="1510852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4864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ight vertical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ltVert">
            <a:fgClr>
              <a:srgbClr val="00206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To keep us safe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To encourage </a:t>
            </a:r>
            <a:r>
              <a:rPr lang="en-US" sz="4000" u="sng" dirty="0" smtClean="0">
                <a:solidFill>
                  <a:schemeClr val="bg1"/>
                </a:solidFill>
                <a:latin typeface="Century Gothic" pitchFamily="34" charset="0"/>
              </a:rPr>
              <a:t>common good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Century Gothic" pitchFamily="34" charset="0"/>
              </a:rPr>
              <a:t>			</a:t>
            </a:r>
            <a:r>
              <a:rPr lang="en-US" sz="4000" u="sng" dirty="0" smtClean="0">
                <a:solidFill>
                  <a:srgbClr val="FF0000"/>
                </a:solidFill>
                <a:latin typeface="Century Gothic" pitchFamily="34" charset="0"/>
              </a:rPr>
              <a:t>common good</a:t>
            </a:r>
            <a:r>
              <a:rPr lang="en-US" sz="4000" dirty="0" smtClean="0">
                <a:solidFill>
                  <a:srgbClr val="FF0000"/>
                </a:solidFill>
                <a:latin typeface="Century Gothic" pitchFamily="34" charset="0"/>
              </a:rPr>
              <a:t> means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Century Gothic" pitchFamily="34" charset="0"/>
              </a:rPr>
              <a:t>			ideas &amp; things that are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Century Gothic" pitchFamily="34" charset="0"/>
              </a:rPr>
              <a:t>			shared &amp; right for all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Century Gothic" pitchFamily="34" charset="0"/>
              </a:rPr>
              <a:t>			people in our country!</a:t>
            </a:r>
            <a:r>
              <a:rPr lang="en-US" sz="4000" u="sng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n-US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Why do we have   </a:t>
            </a:r>
            <a:r>
              <a:rPr lang="en-US" b="1" dirty="0" smtClean="0">
                <a:solidFill>
                  <a:schemeClr val="bg1"/>
                </a:solidFill>
              </a:rPr>
              <a:t>LAWS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6-Point Star 4"/>
          <p:cNvSpPr/>
          <p:nvPr/>
        </p:nvSpPr>
        <p:spPr>
          <a:xfrm>
            <a:off x="5181600" y="228600"/>
            <a:ext cx="2209800" cy="1295400"/>
          </a:xfrm>
          <a:prstGeom prst="star6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0800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What is a U.S. citizen?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81200"/>
            <a:ext cx="6477000" cy="584775"/>
          </a:xfrm>
          <a:prstGeom prst="rect">
            <a:avLst/>
          </a:prstGeom>
          <a:solidFill>
            <a:schemeClr val="bg1"/>
          </a:solidFill>
          <a:ln w="3175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YOU are a United States citizen!</a:t>
            </a:r>
            <a:endParaRPr lang="en-US" sz="3200" dirty="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3171">
            <a:off x="74620" y="335122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343400"/>
            <a:ext cx="3465414" cy="230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19929949">
            <a:off x="941304" y="4017172"/>
            <a:ext cx="6019800" cy="954107"/>
          </a:xfrm>
          <a:prstGeom prst="rect">
            <a:avLst/>
          </a:prstGeom>
          <a:solidFill>
            <a:schemeClr val="bg1"/>
          </a:solidFill>
          <a:ln w="38100"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Anyone who legally lives in the U.S. is a citizen!</a:t>
            </a:r>
            <a:endParaRPr lang="en-US" sz="2800" dirty="0">
              <a:latin typeface="Century Gothic" pitchFamily="34" charset="0"/>
            </a:endParaRPr>
          </a:p>
        </p:txBody>
      </p:sp>
      <p:pic>
        <p:nvPicPr>
          <p:cNvPr id="3" name="Picture 2" descr="C:\Documents and Settings\mschermer\Local Settings\Temporary Internet Files\Content.IE5\K5MFWXI3\j04362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3716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90%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pct90">
            <a:fgClr>
              <a:srgbClr val="FF0000"/>
            </a:fgClr>
            <a:bgClr>
              <a:srgbClr val="FFFFFF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U.S. Citizens have RIGHTS!!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4000" dirty="0" smtClean="0"/>
              <a:t>The Right to Vote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The Freedom of Speech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The Freedom of Press 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Protection from Harm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Freedom of Religion</a:t>
            </a:r>
          </a:p>
          <a:p>
            <a:pPr>
              <a:buFont typeface="Arial" charset="0"/>
              <a:buChar char="•"/>
            </a:pPr>
            <a:r>
              <a:rPr lang="en-US" sz="4000" dirty="0" smtClean="0"/>
              <a:t>Right to a Fair Trial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371600"/>
            <a:ext cx="1259008" cy="944563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05000"/>
            <a:ext cx="1416888" cy="106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200400"/>
            <a:ext cx="985868" cy="74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114800"/>
            <a:ext cx="948674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648200"/>
            <a:ext cx="65412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 descr="C:\Documents and Settings\mschermer\Local Settings\Temporary Internet Files\Content.IE5\S9A3Y7GL\j0434879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5105400"/>
            <a:ext cx="1066657" cy="106665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 pitchFamily="34" charset="0"/>
              </a:rPr>
              <a:t>Citizens have RESPONSIBILITIES too!</a:t>
            </a:r>
            <a:endParaRPr lang="en-US" sz="3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Responsibility to Vote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Responsibility to Serve on Jury Duty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Responsibility to Obey the Laws</a:t>
            </a:r>
          </a:p>
          <a:p>
            <a:pPr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Responsibility to be Involved with our Government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5924" y="3124200"/>
            <a:ext cx="138143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00200"/>
            <a:ext cx="139111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 descr="C:\Documents and Settings\mschermer\Local Settings\Temporary Internet Files\Content.IE5\CDMFW16T\j043485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114800"/>
            <a:ext cx="914257" cy="914257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5410200"/>
            <a:ext cx="1590675" cy="119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213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Democracy</vt:lpstr>
      <vt:lpstr>PowerPoint Presentation</vt:lpstr>
      <vt:lpstr>The Constitution of the U.S.</vt:lpstr>
      <vt:lpstr>The U.S. Constitution</vt:lpstr>
      <vt:lpstr>More about our Constitution…</vt:lpstr>
      <vt:lpstr>Why do we have   LAWS   ?</vt:lpstr>
      <vt:lpstr>What is a U.S. citizen?</vt:lpstr>
      <vt:lpstr>U.S. Citizens have RIGHTS!!</vt:lpstr>
      <vt:lpstr>Citizens have RESPONSIBILITIES too!</vt:lpstr>
    </vt:vector>
  </TitlesOfParts>
  <Company>Blue Springs R-IV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</dc:title>
  <dc:creator>mschermer</dc:creator>
  <cp:lastModifiedBy>Murphy, Kirsten</cp:lastModifiedBy>
  <cp:revision>33</cp:revision>
  <dcterms:created xsi:type="dcterms:W3CDTF">2008-10-03T21:12:56Z</dcterms:created>
  <dcterms:modified xsi:type="dcterms:W3CDTF">2013-03-04T12:12:42Z</dcterms:modified>
</cp:coreProperties>
</file>